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323" r:id="rId2"/>
    <p:sldId id="324" r:id="rId3"/>
    <p:sldId id="336" r:id="rId4"/>
    <p:sldId id="332" r:id="rId5"/>
    <p:sldId id="333" r:id="rId6"/>
    <p:sldId id="335" r:id="rId7"/>
    <p:sldId id="334" r:id="rId8"/>
    <p:sldId id="325" r:id="rId9"/>
    <p:sldId id="326" r:id="rId10"/>
    <p:sldId id="327" r:id="rId11"/>
    <p:sldId id="329" r:id="rId12"/>
    <p:sldId id="328" r:id="rId13"/>
    <p:sldId id="330" r:id="rId14"/>
    <p:sldId id="331" r:id="rId15"/>
    <p:sldId id="318" r:id="rId16"/>
    <p:sldId id="312" r:id="rId17"/>
    <p:sldId id="313" r:id="rId18"/>
    <p:sldId id="314" r:id="rId19"/>
    <p:sldId id="319" r:id="rId20"/>
    <p:sldId id="316" r:id="rId21"/>
    <p:sldId id="317" r:id="rId22"/>
    <p:sldId id="315" r:id="rId23"/>
    <p:sldId id="320" r:id="rId24"/>
    <p:sldId id="321" r:id="rId25"/>
    <p:sldId id="322" r:id="rId26"/>
    <p:sldId id="299" r:id="rId27"/>
    <p:sldId id="307" r:id="rId28"/>
    <p:sldId id="308" r:id="rId29"/>
    <p:sldId id="309" r:id="rId30"/>
    <p:sldId id="310" r:id="rId31"/>
    <p:sldId id="311" r:id="rId32"/>
    <p:sldId id="295" r:id="rId33"/>
    <p:sldId id="296" r:id="rId34"/>
    <p:sldId id="297" r:id="rId35"/>
    <p:sldId id="298" r:id="rId36"/>
    <p:sldId id="290" r:id="rId37"/>
    <p:sldId id="289" r:id="rId38"/>
    <p:sldId id="291" r:id="rId39"/>
    <p:sldId id="292" r:id="rId40"/>
    <p:sldId id="293" r:id="rId41"/>
    <p:sldId id="256" r:id="rId42"/>
    <p:sldId id="258" r:id="rId43"/>
    <p:sldId id="257" r:id="rId44"/>
    <p:sldId id="259" r:id="rId45"/>
    <p:sldId id="260" r:id="rId46"/>
    <p:sldId id="261" r:id="rId47"/>
    <p:sldId id="262" r:id="rId48"/>
    <p:sldId id="269" r:id="rId49"/>
    <p:sldId id="263" r:id="rId50"/>
    <p:sldId id="264" r:id="rId51"/>
    <p:sldId id="266" r:id="rId52"/>
    <p:sldId id="267" r:id="rId53"/>
    <p:sldId id="268" r:id="rId54"/>
    <p:sldId id="270" r:id="rId55"/>
    <p:sldId id="271" r:id="rId56"/>
    <p:sldId id="272" r:id="rId57"/>
    <p:sldId id="275" r:id="rId58"/>
    <p:sldId id="273" r:id="rId59"/>
    <p:sldId id="274" r:id="rId60"/>
    <p:sldId id="276" r:id="rId61"/>
    <p:sldId id="287" r:id="rId62"/>
    <p:sldId id="288" r:id="rId63"/>
    <p:sldId id="281" r:id="rId64"/>
    <p:sldId id="282" r:id="rId65"/>
    <p:sldId id="283" r:id="rId66"/>
    <p:sldId id="284" r:id="rId67"/>
    <p:sldId id="285" r:id="rId68"/>
    <p:sldId id="279" r:id="rId69"/>
    <p:sldId id="27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D651BC"/>
    <a:srgbClr val="EB59CD"/>
    <a:srgbClr val="DD59C5"/>
    <a:srgbClr val="AB688E"/>
    <a:srgbClr val="6D5B80"/>
    <a:srgbClr val="4C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14"/>
    <p:restoredTop sz="96739"/>
  </p:normalViewPr>
  <p:slideViewPr>
    <p:cSldViewPr snapToGrid="0" snapToObjects="1">
      <p:cViewPr>
        <p:scale>
          <a:sx n="80" d="100"/>
          <a:sy n="80" d="100"/>
        </p:scale>
        <p:origin x="2968" y="1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8712-AFC2-4741-828D-5C0C43DD8725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E4D3-7349-1A46-9967-21997469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5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 Slower</a:t>
            </a:r>
            <a:r>
              <a:rPr lang="en-US" baseline="0" dirty="0" smtClean="0"/>
              <a:t> RTs for the all congruent condition: </a:t>
            </a:r>
            <a:r>
              <a:rPr lang="en-US" b="1" baseline="0" dirty="0" smtClean="0"/>
              <a:t>(7/16)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 </a:t>
            </a:r>
            <a:r>
              <a:rPr lang="en-US" b="1" baseline="0" dirty="0" smtClean="0"/>
              <a:t>(9/16)</a:t>
            </a:r>
            <a:endParaRPr lang="en-US" baseline="0" dirty="0" smtClean="0"/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up: significant ANOVA. Left and center not diff (p = 0.09), both different from right</a:t>
            </a:r>
          </a:p>
          <a:p>
            <a:r>
              <a:rPr lang="en-US" baseline="0" dirty="0" smtClean="0"/>
              <a:t>Top down: significant ANOVA. Left and center not diff, both diff from right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,</a:t>
            </a:r>
            <a:r>
              <a:rPr lang="en-US" baseline="0" dirty="0" smtClean="0"/>
              <a:t> prior trial comparisons</a:t>
            </a:r>
          </a:p>
          <a:p>
            <a:r>
              <a:rPr lang="en-US" baseline="0" dirty="0" smtClean="0"/>
              <a:t>Single target response stuff</a:t>
            </a:r>
          </a:p>
          <a:p>
            <a:r>
              <a:rPr lang="en-US" baseline="0" dirty="0" smtClean="0"/>
              <a:t>Make sure </a:t>
            </a:r>
            <a:r>
              <a:rPr lang="en-US" baseline="0" dirty="0" err="1" smtClean="0"/>
              <a:t>redundnacy</a:t>
            </a:r>
            <a:r>
              <a:rPr lang="en-US" baseline="0" dirty="0" smtClean="0"/>
              <a:t> for comparisons against same response condition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 (8/16)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 (8/16)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</a:p>
          <a:p>
            <a:endParaRPr lang="en-US" dirty="0" smtClean="0"/>
          </a:p>
          <a:p>
            <a:r>
              <a:rPr lang="en-US" dirty="0" smtClean="0"/>
              <a:t>Significant difference on left, not on right</a:t>
            </a:r>
          </a:p>
          <a:p>
            <a:endParaRPr lang="en-US" dirty="0" smtClean="0"/>
          </a:p>
          <a:p>
            <a:r>
              <a:rPr lang="en-US" dirty="0" smtClean="0"/>
              <a:t>ANOVA with the individual two target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 Slower</a:t>
            </a:r>
            <a:r>
              <a:rPr lang="en-US" baseline="0" dirty="0" smtClean="0"/>
              <a:t> RTs for the all congruent condition: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</a:t>
            </a:r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Variability across different subsets of each condition (BU and TD):</a:t>
            </a:r>
          </a:p>
          <a:p>
            <a:r>
              <a:rPr lang="en-US" baseline="0" dirty="0" smtClean="0"/>
              <a:t>Ud1, ud2, ud4, ud5, ud6, ud7, ud8, ud9, ud10, ud11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Plots:</a:t>
            </a:r>
          </a:p>
          <a:p>
            <a:r>
              <a:rPr lang="en-US" dirty="0" smtClean="0"/>
              <a:t>Plot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and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together on the same figure</a:t>
            </a:r>
          </a:p>
          <a:p>
            <a:r>
              <a:rPr lang="en-US" dirty="0" smtClean="0"/>
              <a:t>Also plot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xaxsi</a:t>
            </a:r>
            <a:r>
              <a:rPr lang="en-US" baseline="0" dirty="0" smtClean="0"/>
              <a:t> the same and put all three 2 trial types on same plot to see if there are main effects there (for each type of 2 target trial)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way to convey the material here??? Not x axis stuff here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check </a:t>
            </a:r>
            <a:r>
              <a:rPr lang="en-US" baseline="0" dirty="0" err="1" smtClean="0"/>
              <a:t>accoridng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whetehr</a:t>
            </a:r>
            <a:r>
              <a:rPr lang="en-US" baseline="0" dirty="0" smtClean="0"/>
              <a:t> response itself was repeated </a:t>
            </a:r>
            <a:r>
              <a:rPr lang="en-US" baseline="0" dirty="0" err="1" smtClean="0"/>
              <a:t>ornot</a:t>
            </a:r>
            <a:r>
              <a:rPr lang="en-US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dirty="0" err="1" smtClean="0"/>
              <a:t>Gratton</a:t>
            </a:r>
            <a:r>
              <a:rPr lang="en-US" dirty="0" smtClean="0"/>
              <a:t> (Grafton?) effect analysis (switching between congruent previous vs. incongruent previous</a:t>
            </a:r>
            <a:r>
              <a:rPr lang="en-US" baseline="0" dirty="0" smtClean="0"/>
              <a:t> trial) sequence effects</a:t>
            </a:r>
            <a:endParaRPr lang="en-US" dirty="0" smtClean="0"/>
          </a:p>
          <a:p>
            <a:r>
              <a:rPr lang="en-US" dirty="0" smtClean="0"/>
              <a:t>3. Separate</a:t>
            </a:r>
            <a:r>
              <a:rPr lang="en-US" baseline="0" dirty="0" smtClean="0"/>
              <a:t> out the response trials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whether the same response or diff response (e.g.,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trials, whether same response as this trial or different response)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Bernhard </a:t>
            </a:r>
            <a:r>
              <a:rPr lang="en-US" dirty="0" err="1" smtClean="0"/>
              <a:t>Hommel</a:t>
            </a:r>
            <a:r>
              <a:rPr lang="en-US" dirty="0" smtClean="0"/>
              <a:t> (shared representations) BBS paper- theory of event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0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Main goal was to contrast search performance</a:t>
            </a:r>
            <a:r>
              <a:rPr lang="en-US" baseline="0" dirty="0" smtClean="0"/>
              <a:t> when there was one vs. two targets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Subjects instructed to fixate</a:t>
            </a:r>
            <a:r>
              <a:rPr lang="en-US" baseline="0" dirty="0" smtClean="0"/>
              <a:t> a center cross (no eye movements)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Target(s) were defined as odd-colored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Manipulated number of target items in display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trials = same shape, same potential response</a:t>
            </a:r>
          </a:p>
          <a:p>
            <a:r>
              <a:rPr lang="en-US" baseline="0" dirty="0" smtClean="0"/>
              <a:t>Different trials = different shape, different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5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tasks up to now</a:t>
            </a:r>
            <a:r>
              <a:rPr lang="en-US" baseline="0" dirty="0" smtClean="0"/>
              <a:t> have required subjects to rely on bottom-up perceptual processes to identify and locate the target item.</a:t>
            </a:r>
          </a:p>
          <a:p>
            <a:r>
              <a:rPr lang="en-US" baseline="0" dirty="0" smtClean="0"/>
              <a:t>Does having knowledge about the identity of target-defining feature modulate the incongruence effect?</a:t>
            </a:r>
          </a:p>
          <a:p>
            <a:r>
              <a:rPr lang="en-US" dirty="0" smtClean="0"/>
              <a:t>	e.g., if the subject knows</a:t>
            </a:r>
            <a:r>
              <a:rPr lang="en-US" baseline="0" dirty="0" smtClean="0"/>
              <a:t> what color to look for before the search array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51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NON-REPLICATING SUBJECTS: each congruency condition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Ud1 (also TD), ud2 (also for TD, small), ud5 (large), ud8, ud9 (large), ud16, ud17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 6, excluded 1 for 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Bottom-up results mirror what our previous tasks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up: Replicates previous paradigms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48 trials each, then subtract incorrect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down looks like what we’d expect from Hypothesis 2 (response incongruence is the cause of congruence effects)</a:t>
            </a:r>
          </a:p>
          <a:p>
            <a:endParaRPr lang="en-US" dirty="0" smtClean="0"/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: if surprise, might take more control (</a:t>
            </a:r>
            <a:r>
              <a:rPr lang="en-US" dirty="0" err="1" smtClean="0"/>
              <a:t>cavanagh</a:t>
            </a:r>
            <a:r>
              <a:rPr lang="en-US" dirty="0" smtClean="0"/>
              <a:t> and frank theta as cc mechanism paper)</a:t>
            </a:r>
          </a:p>
          <a:p>
            <a:r>
              <a:rPr lang="en-US" dirty="0" smtClean="0"/>
              <a:t>Surprise for both outer ones (don’t overlap with</a:t>
            </a:r>
            <a:r>
              <a:rPr lang="en-US" baseline="0" dirty="0" smtClean="0"/>
              <a:t> each other at all)</a:t>
            </a:r>
          </a:p>
          <a:p>
            <a:r>
              <a:rPr lang="en-US" baseline="0" dirty="0" smtClean="0"/>
              <a:t>Left one is surprising due to perceptual </a:t>
            </a:r>
            <a:r>
              <a:rPr lang="en-US" baseline="0" dirty="0" err="1" smtClean="0"/>
              <a:t>similairty</a:t>
            </a:r>
            <a:r>
              <a:rPr lang="en-US" baseline="0" dirty="0" smtClean="0"/>
              <a:t>, right with response similarity</a:t>
            </a:r>
          </a:p>
          <a:p>
            <a:r>
              <a:rPr lang="en-US" baseline="0" dirty="0" smtClean="0"/>
              <a:t>If setting point for </a:t>
            </a:r>
            <a:r>
              <a:rPr lang="en-US" baseline="0" dirty="0" err="1" smtClean="0"/>
              <a:t>congitive</a:t>
            </a:r>
            <a:r>
              <a:rPr lang="en-US" baseline="0" dirty="0" smtClean="0"/>
              <a:t> control due to a combo of those, the middle condition would be the set point and need to adjust from that hence longer RT</a:t>
            </a:r>
          </a:p>
          <a:p>
            <a:r>
              <a:rPr lang="en-US" baseline="0" dirty="0" smtClean="0"/>
              <a:t>How do speed accuracy tradeoff plays a </a:t>
            </a:r>
            <a:r>
              <a:rPr lang="en-US" baseline="0" smtClean="0"/>
              <a:t>role in this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Incong</a:t>
            </a:r>
            <a:r>
              <a:rPr lang="en-US" dirty="0" smtClean="0"/>
              <a:t> per/ </a:t>
            </a:r>
            <a:r>
              <a:rPr lang="en-US" dirty="0" err="1" smtClean="0"/>
              <a:t>cong</a:t>
            </a:r>
            <a:r>
              <a:rPr lang="en-US" dirty="0" smtClean="0"/>
              <a:t> per accuracy: [0.8</a:t>
            </a:r>
            <a:r>
              <a:rPr lang="en-US" baseline="0" dirty="0" smtClean="0"/>
              <a:t> – 1.0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variability</a:t>
            </a:r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8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systematic</a:t>
            </a:r>
            <a:r>
              <a:rPr lang="en-US" baseline="0" dirty="0" smtClean="0"/>
              <a:t> trends across subject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NON-REPLICATING SUBJECTS: each congruency condition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 we can look</a:t>
            </a:r>
            <a:r>
              <a:rPr lang="en-US" baseline="0" dirty="0" smtClean="0"/>
              <a:t> at single target trials to see what the effect of </a:t>
            </a:r>
            <a:r>
              <a:rPr lang="en-US" baseline="0" dirty="0" err="1" smtClean="0"/>
              <a:t>nr</a:t>
            </a:r>
            <a:r>
              <a:rPr lang="en-US" baseline="0" dirty="0" smtClean="0"/>
              <a:t> of matching shapes has on target discrimination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variance:</a:t>
            </a:r>
            <a:r>
              <a:rPr lang="en-US" baseline="0" dirty="0" smtClean="0"/>
              <a:t> some subjects do show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3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2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12 trials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</a:t>
            </a:r>
            <a:r>
              <a:rPr lang="en-US" baseline="0" dirty="0" smtClean="0"/>
              <a:t> congruency stuff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Ud4, ud6, ud7, ud10, ud11, ud12, ud13, ud14, ud15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 congruency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 BIAS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TRIAL</a:t>
            </a:r>
            <a:r>
              <a:rPr lang="en-US" baseline="0" smtClean="0"/>
              <a:t> TYPE PREVIOUS SET UP BY WHICH TRIAL TYPE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42B5FBB-68F7-2847-B69F-570177A2FBCE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C62501A-F5C8-9F4B-B88B-990633159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"/>
            <a:ext cx="1149400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4525" y="335756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9178" y="331470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4525" y="619601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717" y="6205534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6496049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80829" y="3220400"/>
            <a:ext cx="3663276" cy="369586"/>
            <a:chOff x="1966541" y="3291840"/>
            <a:chExt cx="3663276" cy="369586"/>
          </a:xfrm>
        </p:grpSpPr>
        <p:grpSp>
          <p:nvGrpSpPr>
            <p:cNvPr id="10" name="Group 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855642" y="3228968"/>
            <a:ext cx="3663276" cy="369586"/>
            <a:chOff x="1966541" y="3291840"/>
            <a:chExt cx="3663276" cy="369586"/>
          </a:xfrm>
        </p:grpSpPr>
        <p:grpSp>
          <p:nvGrpSpPr>
            <p:cNvPr id="40" name="Group 3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1967176" y="6120753"/>
            <a:ext cx="3663276" cy="369586"/>
            <a:chOff x="1966541" y="3291840"/>
            <a:chExt cx="3663276" cy="369586"/>
          </a:xfrm>
        </p:grpSpPr>
        <p:grpSp>
          <p:nvGrpSpPr>
            <p:cNvPr id="70" name="Group 6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76" name="Rectangle 7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9" name="Group 98"/>
          <p:cNvGrpSpPr/>
          <p:nvPr/>
        </p:nvGrpSpPr>
        <p:grpSpPr>
          <a:xfrm>
            <a:off x="6875245" y="6151423"/>
            <a:ext cx="3663276" cy="369586"/>
            <a:chOff x="1966541" y="3291840"/>
            <a:chExt cx="3663276" cy="369586"/>
          </a:xfrm>
        </p:grpSpPr>
        <p:grpSp>
          <p:nvGrpSpPr>
            <p:cNvPr id="100" name="Group 9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18" name="Rectangle 11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2306688" y="6510333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9050376" y="706576"/>
            <a:ext cx="680294" cy="359672"/>
            <a:chOff x="3040921" y="3297928"/>
            <a:chExt cx="680294" cy="359672"/>
          </a:xfrm>
        </p:grpSpPr>
        <p:sp>
          <p:nvSpPr>
            <p:cNvPr id="131" name="Rectangle 130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4244693" y="3664949"/>
            <a:ext cx="680294" cy="359672"/>
            <a:chOff x="3987105" y="3297928"/>
            <a:chExt cx="680294" cy="359672"/>
          </a:xfrm>
        </p:grpSpPr>
        <p:sp>
          <p:nvSpPr>
            <p:cNvPr id="139" name="Rectangle 138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151513" y="3673028"/>
            <a:ext cx="680294" cy="359672"/>
            <a:chOff x="4920947" y="3291840"/>
            <a:chExt cx="680294" cy="359672"/>
          </a:xfrm>
        </p:grpSpPr>
        <p:sp>
          <p:nvSpPr>
            <p:cNvPr id="147" name="Rectangle 146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52" name="Rectangle 1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4356491" y="723510"/>
            <a:ext cx="680294" cy="359672"/>
            <a:chOff x="-1687299" y="3572630"/>
            <a:chExt cx="680294" cy="359672"/>
          </a:xfrm>
        </p:grpSpPr>
        <p:sp>
          <p:nvSpPr>
            <p:cNvPr id="155" name="Rectangle 154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57" name="Rectangle 1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2" y="-1"/>
            <a:ext cx="11548872" cy="689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9935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26505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04276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64076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04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9320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21743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7792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6890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0" y="-1"/>
            <a:ext cx="11548872" cy="6894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5" y="-1"/>
            <a:ext cx="11548872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0" y="14281"/>
            <a:ext cx="11612880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8511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55081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32852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52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3623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79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0319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06368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25466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= NOT FASTEST condition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16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5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8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44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2" y="33147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9" y="3314700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067" y="334433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64399" y="334433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9489" y="334433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31" name="TextBox 30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3356" y="6063560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8711" y="6050207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6526" y="6058440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11440" y="6049145"/>
            <a:ext cx="1081343" cy="247994"/>
            <a:chOff x="881068" y="3307718"/>
            <a:chExt cx="1081343" cy="247994"/>
          </a:xfrm>
        </p:grpSpPr>
        <p:sp>
          <p:nvSpPr>
            <p:cNvPr id="69" name="TextBox 6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27914" y="6049145"/>
            <a:ext cx="1081343" cy="247994"/>
            <a:chOff x="881068" y="3307718"/>
            <a:chExt cx="1081343" cy="247994"/>
          </a:xfrm>
        </p:grpSpPr>
        <p:sp>
          <p:nvSpPr>
            <p:cNvPr id="73" name="TextBox 7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73702" y="6058440"/>
            <a:ext cx="1081343" cy="247994"/>
            <a:chOff x="881068" y="3307718"/>
            <a:chExt cx="1081343" cy="247994"/>
          </a:xfrm>
        </p:grpSpPr>
        <p:sp>
          <p:nvSpPr>
            <p:cNvPr id="77" name="TextBox 7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1" name="TextBox 80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2" name="TextBox 81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3" name="TextBox 82"/>
          <p:cNvSpPr txBox="1"/>
          <p:nvPr/>
        </p:nvSpPr>
        <p:spPr>
          <a:xfrm>
            <a:off x="2549943" y="3356267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1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96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349249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34925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3467104"/>
            <a:ext cx="32004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20" name="TextBox 19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30" name="TextBox 29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37" name="TextBox 3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4892" y="6232900"/>
            <a:ext cx="1081343" cy="247994"/>
            <a:chOff x="881068" y="3307718"/>
            <a:chExt cx="1081343" cy="247994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80247" y="6219547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48062" y="622778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02976" y="6218485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60183" y="6201551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605971" y="6210846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2737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344334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0" name="TextBox 69"/>
          <p:cNvSpPr txBox="1"/>
          <p:nvPr/>
        </p:nvSpPr>
        <p:spPr>
          <a:xfrm>
            <a:off x="8309535" y="17439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1" name="TextBox 70"/>
          <p:cNvSpPr txBox="1"/>
          <p:nvPr/>
        </p:nvSpPr>
        <p:spPr>
          <a:xfrm>
            <a:off x="11322353" y="20590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2" name="TextBox 71"/>
          <p:cNvSpPr txBox="1"/>
          <p:nvPr/>
        </p:nvSpPr>
        <p:spPr>
          <a:xfrm>
            <a:off x="2549943" y="3384843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55176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551769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551769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9277201" y="2686051"/>
            <a:ext cx="2218264" cy="448734"/>
            <a:chOff x="9277201" y="2686051"/>
            <a:chExt cx="2218264" cy="448734"/>
          </a:xfrm>
        </p:grpSpPr>
        <p:grpSp>
          <p:nvGrpSpPr>
            <p:cNvPr id="18" name="Group 17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313735" y="2694373"/>
            <a:ext cx="2218264" cy="448734"/>
            <a:chOff x="9277201" y="2686051"/>
            <a:chExt cx="2218264" cy="448734"/>
          </a:xfrm>
        </p:grpSpPr>
        <p:grpSp>
          <p:nvGrpSpPr>
            <p:cNvPr id="40" name="Group 39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0" name="Rectangle 4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6384158" y="6129866"/>
            <a:ext cx="2218264" cy="448734"/>
            <a:chOff x="9277201" y="2686051"/>
            <a:chExt cx="2218264" cy="448734"/>
          </a:xfrm>
        </p:grpSpPr>
        <p:grpSp>
          <p:nvGrpSpPr>
            <p:cNvPr id="61" name="Group 60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3418117" y="2680091"/>
            <a:ext cx="2218264" cy="448734"/>
            <a:chOff x="9277201" y="2686051"/>
            <a:chExt cx="2218264" cy="448734"/>
          </a:xfrm>
        </p:grpSpPr>
        <p:grpSp>
          <p:nvGrpSpPr>
            <p:cNvPr id="82" name="Group 81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483465" y="6131530"/>
            <a:ext cx="2218264" cy="448734"/>
            <a:chOff x="9277201" y="2686051"/>
            <a:chExt cx="2218264" cy="448734"/>
          </a:xfrm>
        </p:grpSpPr>
        <p:grpSp>
          <p:nvGrpSpPr>
            <p:cNvPr id="103" name="Group 102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3" name="Group 122"/>
          <p:cNvGrpSpPr/>
          <p:nvPr/>
        </p:nvGrpSpPr>
        <p:grpSpPr>
          <a:xfrm>
            <a:off x="527926" y="2692555"/>
            <a:ext cx="2218264" cy="448734"/>
            <a:chOff x="9277201" y="2686051"/>
            <a:chExt cx="2218264" cy="448734"/>
          </a:xfrm>
        </p:grpSpPr>
        <p:grpSp>
          <p:nvGrpSpPr>
            <p:cNvPr id="124" name="Group 123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2" name="Rectangle 1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5" name="Group 124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8" name="Rectangle 1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0" name="Rectangle 1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4" name="Group 143"/>
          <p:cNvGrpSpPr/>
          <p:nvPr/>
        </p:nvGrpSpPr>
        <p:grpSpPr>
          <a:xfrm>
            <a:off x="594138" y="6151936"/>
            <a:ext cx="2218264" cy="448734"/>
            <a:chOff x="9277201" y="2686051"/>
            <a:chExt cx="2218264" cy="448734"/>
          </a:xfrm>
        </p:grpSpPr>
        <p:grpSp>
          <p:nvGrpSpPr>
            <p:cNvPr id="145" name="Group 144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3" name="Rectangle 16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5" name="Rectangle 1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1" name="Rectangle 1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5" name="TextBox 164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7" name="TextBox 166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8" name="TextBox 167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9" name="TextBox 168"/>
          <p:cNvSpPr txBox="1"/>
          <p:nvPr/>
        </p:nvSpPr>
        <p:spPr>
          <a:xfrm>
            <a:off x="2549943" y="3399131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</a:t>
            </a:r>
            <a:r>
              <a:rPr lang="en-US" sz="3600" smtClean="0"/>
              <a:t>= FASTEST </a:t>
            </a:r>
            <a:r>
              <a:rPr lang="en-US" sz="3600" dirty="0" smtClean="0"/>
              <a:t>condition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14632" y="85484"/>
            <a:ext cx="11621729" cy="6772516"/>
            <a:chOff x="360775" y="0"/>
            <a:chExt cx="11703075" cy="6890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0"/>
              <a:ext cx="11544300" cy="6890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07471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63520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682618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8" y="114300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0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114300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" y="3510882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3497411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58" y="3497411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3485148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802" y="3485148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51457" y="6331380"/>
            <a:ext cx="822960" cy="171042"/>
            <a:chOff x="881068" y="3307718"/>
            <a:chExt cx="1081343" cy="171808"/>
          </a:xfrm>
        </p:grpSpPr>
        <p:sp>
          <p:nvSpPr>
            <p:cNvPr id="23" name="TextBox 2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9017" y="6321148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348728" y="3488611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49383" y="6317909"/>
            <a:ext cx="822960" cy="171042"/>
            <a:chOff x="881068" y="3307718"/>
            <a:chExt cx="1081343" cy="171808"/>
          </a:xfrm>
        </p:grpSpPr>
        <p:sp>
          <p:nvSpPr>
            <p:cNvPr id="36" name="TextBox 3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06943" y="6307677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651114" y="3485148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951769" y="6314446"/>
            <a:ext cx="822960" cy="171042"/>
            <a:chOff x="881068" y="3307718"/>
            <a:chExt cx="1081343" cy="171808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9329" y="6304214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017432" y="348981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18087" y="6319117"/>
            <a:ext cx="822960" cy="171042"/>
            <a:chOff x="881068" y="3307718"/>
            <a:chExt cx="1081343" cy="171808"/>
          </a:xfrm>
        </p:grpSpPr>
        <p:sp>
          <p:nvSpPr>
            <p:cNvPr id="54" name="TextBox 5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75647" y="6308885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80883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781538" y="2943598"/>
            <a:ext cx="822960" cy="171042"/>
            <a:chOff x="881068" y="3307718"/>
            <a:chExt cx="1081343" cy="171808"/>
          </a:xfrm>
        </p:grpSpPr>
        <p:sp>
          <p:nvSpPr>
            <p:cNvPr id="63" name="TextBox 6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839098" y="293336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06069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306724" y="2943598"/>
            <a:ext cx="822960" cy="171042"/>
            <a:chOff x="881068" y="3307718"/>
            <a:chExt cx="1081343" cy="171808"/>
          </a:xfrm>
        </p:grpSpPr>
        <p:sp>
          <p:nvSpPr>
            <p:cNvPr id="72" name="TextBox 7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64284" y="2933366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61178" y="100829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899861" y="2930127"/>
            <a:ext cx="822960" cy="171042"/>
            <a:chOff x="881068" y="3307718"/>
            <a:chExt cx="1081343" cy="171808"/>
          </a:xfrm>
        </p:grpSpPr>
        <p:sp>
          <p:nvSpPr>
            <p:cNvPr id="81" name="TextBox 8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57421" y="2919895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2365665" y="100829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05288" y="2930127"/>
            <a:ext cx="822960" cy="171042"/>
            <a:chOff x="881068" y="3307718"/>
            <a:chExt cx="1081343" cy="171808"/>
          </a:xfrm>
        </p:grpSpPr>
        <p:sp>
          <p:nvSpPr>
            <p:cNvPr id="90" name="TextBox 8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662848" y="2919895"/>
            <a:ext cx="822960" cy="171042"/>
            <a:chOff x="881068" y="3307718"/>
            <a:chExt cx="1081343" cy="171808"/>
          </a:xfrm>
        </p:grpSpPr>
        <p:sp>
          <p:nvSpPr>
            <p:cNvPr id="94" name="TextBox 9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802" y="114300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51457" y="2943598"/>
            <a:ext cx="822960" cy="171042"/>
            <a:chOff x="881068" y="3307718"/>
            <a:chExt cx="1081343" cy="171808"/>
          </a:xfrm>
        </p:grpSpPr>
        <p:sp>
          <p:nvSpPr>
            <p:cNvPr id="99" name="TextBox 9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09017" y="2933366"/>
            <a:ext cx="822960" cy="171042"/>
            <a:chOff x="881068" y="3307718"/>
            <a:chExt cx="1081343" cy="171808"/>
          </a:xfrm>
        </p:grpSpPr>
        <p:sp>
          <p:nvSpPr>
            <p:cNvPr id="103" name="TextBox 10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105833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0" y="105833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5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0" y="105833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90903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3390903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3" y="3352803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371853"/>
            <a:ext cx="2514600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34" y="3363757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3789" y="6212847"/>
            <a:ext cx="822960" cy="171042"/>
            <a:chOff x="881068" y="3307718"/>
            <a:chExt cx="1081343" cy="171808"/>
          </a:xfrm>
        </p:grpSpPr>
        <p:sp>
          <p:nvSpPr>
            <p:cNvPr id="13" name="TextBox 1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51349" y="6202615"/>
            <a:ext cx="822960" cy="171042"/>
            <a:chOff x="881068" y="3307718"/>
            <a:chExt cx="1081343" cy="171808"/>
          </a:xfrm>
        </p:grpSpPr>
        <p:sp>
          <p:nvSpPr>
            <p:cNvPr id="17" name="TextBox 1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82497" y="3369739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666315" y="6216310"/>
            <a:ext cx="822960" cy="171042"/>
            <a:chOff x="881068" y="3307718"/>
            <a:chExt cx="1081343" cy="171808"/>
          </a:xfrm>
        </p:grpSpPr>
        <p:sp>
          <p:nvSpPr>
            <p:cNvPr id="22" name="TextBox 2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23875" y="6206078"/>
            <a:ext cx="822960" cy="171042"/>
            <a:chOff x="881068" y="3307718"/>
            <a:chExt cx="1081343" cy="171808"/>
          </a:xfrm>
        </p:grpSpPr>
        <p:sp>
          <p:nvSpPr>
            <p:cNvPr id="26" name="TextBox 2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709931" y="3363757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053366" y="6170512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0926" y="6160280"/>
            <a:ext cx="822960" cy="171042"/>
            <a:chOff x="881068" y="3307718"/>
            <a:chExt cx="1081343" cy="171808"/>
          </a:xfrm>
        </p:grpSpPr>
        <p:sp>
          <p:nvSpPr>
            <p:cNvPr id="35" name="TextBox 3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101539" y="338032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19686" y="6183650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7246" y="6173418"/>
            <a:ext cx="822960" cy="171042"/>
            <a:chOff x="881068" y="3307718"/>
            <a:chExt cx="1081343" cy="171808"/>
          </a:xfrm>
        </p:grpSpPr>
        <p:sp>
          <p:nvSpPr>
            <p:cNvPr id="44" name="TextBox 4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9345412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646067" y="2918197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703627" y="2907965"/>
            <a:ext cx="822960" cy="171042"/>
            <a:chOff x="881068" y="3307718"/>
            <a:chExt cx="1081343" cy="171808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7086601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7332122" y="2943598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389682" y="2933366"/>
            <a:ext cx="822960" cy="171042"/>
            <a:chOff x="881068" y="3307718"/>
            <a:chExt cx="1081343" cy="171808"/>
          </a:xfrm>
        </p:grpSpPr>
        <p:sp>
          <p:nvSpPr>
            <p:cNvPr id="62" name="TextBox 6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5386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009925" y="290472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67485" y="2894494"/>
            <a:ext cx="822960" cy="171042"/>
            <a:chOff x="881068" y="3307718"/>
            <a:chExt cx="1081343" cy="171808"/>
          </a:xfrm>
        </p:grpSpPr>
        <p:sp>
          <p:nvSpPr>
            <p:cNvPr id="71" name="TextBox 7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422599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2673021" y="2913193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730581" y="2902961"/>
            <a:ext cx="822960" cy="171042"/>
            <a:chOff x="881068" y="3307718"/>
            <a:chExt cx="1081343" cy="171808"/>
          </a:xfrm>
        </p:grpSpPr>
        <p:sp>
          <p:nvSpPr>
            <p:cNvPr id="80" name="TextBox 7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93133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51455" y="2935131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09015" y="2924899"/>
            <a:ext cx="822960" cy="171042"/>
            <a:chOff x="881068" y="3307718"/>
            <a:chExt cx="1081343" cy="171808"/>
          </a:xfrm>
        </p:grpSpPr>
        <p:sp>
          <p:nvSpPr>
            <p:cNvPr id="89" name="TextBox 8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14300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114300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14300"/>
            <a:ext cx="25146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2" y="114300"/>
            <a:ext cx="25146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3"/>
            <a:ext cx="25146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458633"/>
            <a:ext cx="25146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3424770"/>
            <a:ext cx="25146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16303"/>
            <a:ext cx="2514600" cy="3200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265" y="3439960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7096" y="3445942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84530" y="3439960"/>
            <a:ext cx="2220723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57604" y="3456523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93010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199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919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97198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732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04192" y="6182571"/>
            <a:ext cx="1742103" cy="309034"/>
            <a:chOff x="7304192" y="6182571"/>
            <a:chExt cx="1742103" cy="309034"/>
          </a:xfrm>
        </p:grpSpPr>
        <p:grpSp>
          <p:nvGrpSpPr>
            <p:cNvPr id="37" name="Group 3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1" name="Rectangle 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89136" y="6154330"/>
            <a:ext cx="1742103" cy="309034"/>
            <a:chOff x="7304192" y="6182571"/>
            <a:chExt cx="1742103" cy="309034"/>
          </a:xfrm>
        </p:grpSpPr>
        <p:grpSp>
          <p:nvGrpSpPr>
            <p:cNvPr id="55" name="Group 54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9" name="Rectangle 6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1" name="Rectangle 6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4966762" y="6138658"/>
            <a:ext cx="1742103" cy="309034"/>
            <a:chOff x="7304192" y="6182571"/>
            <a:chExt cx="1742103" cy="309034"/>
          </a:xfrm>
        </p:grpSpPr>
        <p:grpSp>
          <p:nvGrpSpPr>
            <p:cNvPr id="76" name="Group 75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6" name="Group 95"/>
          <p:cNvGrpSpPr/>
          <p:nvPr/>
        </p:nvGrpSpPr>
        <p:grpSpPr>
          <a:xfrm>
            <a:off x="420639" y="6149394"/>
            <a:ext cx="1742103" cy="309034"/>
            <a:chOff x="7304192" y="6182571"/>
            <a:chExt cx="1742103" cy="309034"/>
          </a:xfrm>
        </p:grpSpPr>
        <p:grpSp>
          <p:nvGrpSpPr>
            <p:cNvPr id="97" name="Group 9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0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3" name="Rectangle 10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7" name="Group 116"/>
          <p:cNvGrpSpPr/>
          <p:nvPr/>
        </p:nvGrpSpPr>
        <p:grpSpPr>
          <a:xfrm>
            <a:off x="4984536" y="2821517"/>
            <a:ext cx="1742103" cy="309034"/>
            <a:chOff x="7304192" y="6182571"/>
            <a:chExt cx="1742103" cy="309034"/>
          </a:xfrm>
        </p:grpSpPr>
        <p:grpSp>
          <p:nvGrpSpPr>
            <p:cNvPr id="118" name="Group 117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2" name="Rectangle 1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4" name="Rectangle 1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/>
          <p:cNvGrpSpPr/>
          <p:nvPr/>
        </p:nvGrpSpPr>
        <p:grpSpPr>
          <a:xfrm>
            <a:off x="7262069" y="2817976"/>
            <a:ext cx="1742103" cy="309034"/>
            <a:chOff x="7304192" y="6182571"/>
            <a:chExt cx="1742103" cy="3090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3" name="Rectangle 1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9" name="Rectangle 1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5" name="Rectangle 1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9539602" y="2804583"/>
            <a:ext cx="1742103" cy="309034"/>
            <a:chOff x="7304192" y="6182571"/>
            <a:chExt cx="1742103" cy="309034"/>
          </a:xfrm>
        </p:grpSpPr>
        <p:grpSp>
          <p:nvGrpSpPr>
            <p:cNvPr id="160" name="Group 159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8" name="Rectangle 1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4" name="Rectangle 17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0" name="Rectangle 1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420639" y="2820420"/>
            <a:ext cx="1742103" cy="309034"/>
            <a:chOff x="7304192" y="6182571"/>
            <a:chExt cx="1742103" cy="309034"/>
          </a:xfrm>
        </p:grpSpPr>
        <p:grpSp>
          <p:nvGrpSpPr>
            <p:cNvPr id="181" name="Group 180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9" name="Rectangle 1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2" name="Group 181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19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5" name="Rectangle 1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1" name="Rectangle 19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87" name="Rectangle 18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2679906" y="2821234"/>
            <a:ext cx="1742103" cy="309034"/>
            <a:chOff x="7304192" y="6182571"/>
            <a:chExt cx="1742103" cy="309034"/>
          </a:xfrm>
        </p:grpSpPr>
        <p:grpSp>
          <p:nvGrpSpPr>
            <p:cNvPr id="202" name="Group 201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9" name="Group 21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20" name="Rectangle 2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3" name="Group 202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6" name="Rectangle 2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2" name="Rectangle 2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7" name="Group 20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08" name="Rectangle 2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00037"/>
            <a:ext cx="10058400" cy="6003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250" y="4429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One target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0" y="15255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4C0B41"/>
                </a:solidFill>
              </a:rPr>
              <a:t>Cong/Cong</a:t>
            </a:r>
            <a:endParaRPr lang="en-US" b="1">
              <a:solidFill>
                <a:srgbClr val="4C0B4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50" y="253675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6D5B80"/>
                </a:solidFill>
              </a:rPr>
              <a:t>Incong</a:t>
            </a:r>
            <a:r>
              <a:rPr lang="en-US" b="1" dirty="0" smtClean="0">
                <a:solidFill>
                  <a:srgbClr val="6D5B80"/>
                </a:solidFill>
              </a:rPr>
              <a:t>/Cong</a:t>
            </a:r>
            <a:endParaRPr lang="en-US" b="1" dirty="0">
              <a:solidFill>
                <a:srgbClr val="6D5B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250" y="2962163"/>
            <a:ext cx="20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r>
              <a:rPr lang="en-US" b="1" dirty="0" smtClean="0">
                <a:solidFill>
                  <a:srgbClr val="AB688E"/>
                </a:solidFill>
              </a:rPr>
              <a:t>/</a:t>
            </a:r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endParaRPr lang="en-US" b="1" dirty="0">
              <a:solidFill>
                <a:srgbClr val="AB688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52248" y="1315487"/>
            <a:ext cx="990600" cy="1096804"/>
            <a:chOff x="2575560" y="5623084"/>
            <a:chExt cx="990600" cy="1096804"/>
          </a:xfrm>
        </p:grpSpPr>
        <p:grpSp>
          <p:nvGrpSpPr>
            <p:cNvPr id="9" name="Group 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7" name="Rectangle 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66834" y="3070884"/>
            <a:ext cx="990600" cy="1096804"/>
            <a:chOff x="3240987" y="5560668"/>
            <a:chExt cx="990600" cy="1096804"/>
          </a:xfrm>
        </p:grpSpPr>
        <p:sp>
          <p:nvSpPr>
            <p:cNvPr id="20" name="Rectangle 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27788" y="4509724"/>
            <a:ext cx="1060579" cy="1096804"/>
            <a:chOff x="5167440" y="5573656"/>
            <a:chExt cx="1060579" cy="1096804"/>
          </a:xfrm>
        </p:grpSpPr>
        <p:sp>
          <p:nvSpPr>
            <p:cNvPr id="30" name="Rectangle 2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10.8,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2.40, p = 0.029</a:t>
            </a:r>
            <a:endParaRPr lang="en-US" dirty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1.78, p = 0.09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6.03,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10.36,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3.46, p &lt; 0.005</a:t>
            </a:r>
            <a:r>
              <a:rPr lang="en-US" dirty="0"/>
              <a:t> *</a:t>
            </a:r>
            <a:endParaRPr lang="en-US" dirty="0" smtClean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0.08, p = 0.94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4.86,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April 24,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9091"/>
          <a:stretch/>
        </p:blipFill>
        <p:spPr>
          <a:xfrm>
            <a:off x="866274" y="224855"/>
            <a:ext cx="10331116" cy="66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" b="8882"/>
          <a:stretch/>
        </p:blipFill>
        <p:spPr>
          <a:xfrm>
            <a:off x="673769" y="13548"/>
            <a:ext cx="11034085" cy="627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87696" y="5577083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8228" y="5576644"/>
            <a:ext cx="990600" cy="1096804"/>
            <a:chOff x="8538228" y="5528518"/>
            <a:chExt cx="990600" cy="1096804"/>
          </a:xfrm>
        </p:grpSpPr>
        <p:sp>
          <p:nvSpPr>
            <p:cNvPr id="47" name="Rectangle 46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925002" y="559122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 b="8882"/>
          <a:stretch/>
        </p:blipFill>
        <p:spPr>
          <a:xfrm>
            <a:off x="872289" y="112295"/>
            <a:ext cx="10453437" cy="5994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0836" y="565692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0032" y="565692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5544" y="564837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07486" y="557708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77808" y="5576644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68330" y="5591220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8034"/>
          <a:stretch/>
        </p:blipFill>
        <p:spPr>
          <a:xfrm>
            <a:off x="946482" y="0"/>
            <a:ext cx="10266947" cy="683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4"/>
          <a:stretch/>
        </p:blipFill>
        <p:spPr>
          <a:xfrm>
            <a:off x="792076" y="48126"/>
            <a:ext cx="10405311" cy="676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10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r="8453" b="6469"/>
          <a:stretch/>
        </p:blipFill>
        <p:spPr>
          <a:xfrm>
            <a:off x="593556" y="2007"/>
            <a:ext cx="10813594" cy="6373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26507" y="556066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40987" y="556066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76547" y="560432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827151" y="560432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734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46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667489" y="554456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57683" y="5544626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538228" y="552851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573788" y="5572174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124392" y="5572174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458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7670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972793" y="5528518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9091" b="4123"/>
          <a:stretch/>
        </p:blipFill>
        <p:spPr>
          <a:xfrm>
            <a:off x="914398" y="178468"/>
            <a:ext cx="10314954" cy="637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7327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06717" y="564087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321197" y="564087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356757" y="568453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907361" y="568453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755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967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47699" y="562477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32439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95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25599" y="5640878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441976" y="5624770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477536" y="5668426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028140" y="5668426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52833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045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892583" y="562477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9091" b="2656"/>
          <a:stretch/>
        </p:blipFill>
        <p:spPr>
          <a:xfrm>
            <a:off x="834188" y="210554"/>
            <a:ext cx="10399041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04564" y="-13516"/>
            <a:ext cx="10551775" cy="6873644"/>
            <a:chOff x="904564" y="-13516"/>
            <a:chExt cx="10551775" cy="687364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6" t="1" r="8993" b="1597"/>
            <a:stretch/>
          </p:blipFill>
          <p:spPr>
            <a:xfrm>
              <a:off x="904564" y="-13516"/>
              <a:ext cx="10551775" cy="6661797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1946787" y="6115666"/>
              <a:ext cx="9234252" cy="744462"/>
              <a:chOff x="1946787" y="6115666"/>
              <a:chExt cx="9234252" cy="74446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094271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52157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977658" y="6420256"/>
              <a:ext cx="594700" cy="344550"/>
              <a:chOff x="321520" y="4360667"/>
              <a:chExt cx="594700" cy="34455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9" name="Rectangle 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7447935" y="6436246"/>
              <a:ext cx="594700" cy="344550"/>
              <a:chOff x="1148655" y="4360667"/>
              <a:chExt cx="594700" cy="34455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9" name="Rectangle 3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9918212" y="6461025"/>
              <a:ext cx="594700" cy="344550"/>
              <a:chOff x="1965004" y="4355115"/>
              <a:chExt cx="594700" cy="34455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49" name="Rectangle 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9410" b="2363"/>
          <a:stretch/>
        </p:blipFill>
        <p:spPr>
          <a:xfrm>
            <a:off x="1010652" y="258680"/>
            <a:ext cx="10026375" cy="6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March 12,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7415" y="600075"/>
            <a:ext cx="8039178" cy="5761550"/>
            <a:chOff x="1528956" y="2564781"/>
            <a:chExt cx="4827239" cy="35572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1" b="48130"/>
            <a:stretch/>
          </p:blipFill>
          <p:spPr>
            <a:xfrm>
              <a:off x="1528956" y="2564781"/>
              <a:ext cx="4827239" cy="35572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28956" y="2564781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9351" y="4757854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Reaction time slower when target shapes were different than when the same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36" r="12410" b="18265"/>
          <a:stretch/>
        </p:blipFill>
        <p:spPr>
          <a:xfrm>
            <a:off x="2548170" y="1605339"/>
            <a:ext cx="7095659" cy="4652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00800"/>
            <a:ext cx="30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Experiment 1B; N = 15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6533" y="5654365"/>
            <a:ext cx="1727200" cy="1121877"/>
            <a:chOff x="4436533" y="5654365"/>
            <a:chExt cx="1727200" cy="1121877"/>
          </a:xfrm>
        </p:grpSpPr>
        <p:sp>
          <p:nvSpPr>
            <p:cNvPr id="9" name="Rectangle 8"/>
            <p:cNvSpPr/>
            <p:nvPr/>
          </p:nvSpPr>
          <p:spPr>
            <a:xfrm>
              <a:off x="4436533" y="5654365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700000">
              <a:off x="4533212" y="5785260"/>
              <a:ext cx="602510" cy="597430"/>
              <a:chOff x="2611120" y="5666740"/>
              <a:chExt cx="363220" cy="35306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700000">
              <a:off x="5431480" y="5779892"/>
              <a:ext cx="602510" cy="59743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287949" y="5645054"/>
            <a:ext cx="1727200" cy="1121877"/>
            <a:chOff x="7287949" y="5645054"/>
            <a:chExt cx="1727200" cy="1121877"/>
          </a:xfrm>
        </p:grpSpPr>
        <p:sp>
          <p:nvSpPr>
            <p:cNvPr id="19" name="Rectangle 18"/>
            <p:cNvSpPr/>
            <p:nvPr/>
          </p:nvSpPr>
          <p:spPr>
            <a:xfrm>
              <a:off x="7287949" y="5645054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700000">
              <a:off x="7384628" y="5775949"/>
              <a:ext cx="602510" cy="59743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2700000">
              <a:off x="8282896" y="5922982"/>
              <a:ext cx="602510" cy="597430"/>
              <a:chOff x="2611120" y="5666740"/>
              <a:chExt cx="363220" cy="353060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3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 during encoding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3: Combination of H1 and H2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oes top-down knowledge modulate incongruence effect?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1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4065" y="-41937"/>
            <a:ext cx="10736826" cy="6916336"/>
            <a:chOff x="934065" y="-41937"/>
            <a:chExt cx="10736826" cy="6916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0" name="Rectangle 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1884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234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 smtClean="0"/>
              <a:t>5 subjects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Bottom up task: slower RTs for two target displays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2810" y="778631"/>
            <a:ext cx="4912895" cy="5930830"/>
            <a:chOff x="5642810" y="778631"/>
            <a:chExt cx="4912895" cy="5930830"/>
          </a:xfrm>
        </p:grpSpPr>
        <p:sp>
          <p:nvSpPr>
            <p:cNvPr id="6" name="Rectangle 5"/>
            <p:cNvSpPr/>
            <p:nvPr/>
          </p:nvSpPr>
          <p:spPr>
            <a:xfrm>
              <a:off x="5999747" y="778631"/>
              <a:ext cx="4555958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 down task: no difference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Accuracy exhibits similar pattern to RT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/>
          <a:stretch/>
        </p:blipFill>
        <p:spPr>
          <a:xfrm>
            <a:off x="1038887" y="1090863"/>
            <a:ext cx="10415016" cy="557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7031" y="2622883"/>
            <a:ext cx="288759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78642" y="842799"/>
            <a:ext cx="4912895" cy="5930830"/>
            <a:chOff x="5642810" y="778631"/>
            <a:chExt cx="4912895" cy="5930830"/>
          </a:xfrm>
        </p:grpSpPr>
        <p:sp>
          <p:nvSpPr>
            <p:cNvPr id="133" name="Rectangle 132"/>
            <p:cNvSpPr/>
            <p:nvPr/>
          </p:nvSpPr>
          <p:spPr>
            <a:xfrm>
              <a:off x="5885995" y="778631"/>
              <a:ext cx="4669710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Top-down task: looks reasonable 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4514" y="1157287"/>
            <a:ext cx="4567549" cy="5045615"/>
            <a:chOff x="904564" y="-13516"/>
            <a:chExt cx="10551775" cy="68736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6" t="1" r="8993" b="1597"/>
            <a:stretch/>
          </p:blipFill>
          <p:spPr>
            <a:xfrm>
              <a:off x="904564" y="-13516"/>
              <a:ext cx="10551775" cy="6661797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946787" y="6115666"/>
              <a:ext cx="9234252" cy="744462"/>
              <a:chOff x="1946787" y="6115666"/>
              <a:chExt cx="9234252" cy="744462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094271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530644" y="652157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977658" y="6420256"/>
              <a:ext cx="594700" cy="344550"/>
              <a:chOff x="321520" y="4360667"/>
              <a:chExt cx="594700" cy="34455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6" name="Rectangle 2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7447935" y="6436246"/>
              <a:ext cx="594700" cy="344550"/>
              <a:chOff x="1148655" y="4360667"/>
              <a:chExt cx="594700" cy="34455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19" name="Rectangle 1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9918212" y="6461025"/>
              <a:ext cx="594700" cy="344550"/>
              <a:chOff x="1965004" y="4355115"/>
              <a:chExt cx="594700" cy="34455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41" name="Group 40"/>
          <p:cNvGrpSpPr/>
          <p:nvPr/>
        </p:nvGrpSpPr>
        <p:grpSpPr>
          <a:xfrm>
            <a:off x="5363605" y="1157287"/>
            <a:ext cx="5209146" cy="4955040"/>
            <a:chOff x="934065" y="-41937"/>
            <a:chExt cx="10736826" cy="691633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47" name="Group 46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 b="8655"/>
          <a:stretch/>
        </p:blipFill>
        <p:spPr>
          <a:xfrm>
            <a:off x="649531" y="1046274"/>
            <a:ext cx="10740364" cy="51752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7" y="622969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665498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Subject 1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0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633663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847633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847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Subject 2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333" y="2165683"/>
            <a:ext cx="4410520" cy="3874411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6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 rot="2700000">
            <a:off x="4260607" y="3571311"/>
            <a:ext cx="589585" cy="618089"/>
            <a:chOff x="2299354" y="2657553"/>
            <a:chExt cx="913403" cy="957563"/>
          </a:xfrm>
        </p:grpSpPr>
        <p:sp>
          <p:nvSpPr>
            <p:cNvPr id="147" name="Rectangle 14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150" name="Rectangle 14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 rot="8111047">
            <a:off x="1400563" y="5050651"/>
            <a:ext cx="589584" cy="618088"/>
            <a:chOff x="2299354" y="2657553"/>
            <a:chExt cx="913403" cy="957563"/>
          </a:xfrm>
        </p:grpSpPr>
        <p:sp>
          <p:nvSpPr>
            <p:cNvPr id="153" name="Rectangle 15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 rot="2676689">
            <a:off x="3842234" y="2591765"/>
            <a:ext cx="589584" cy="618088"/>
            <a:chOff x="2299354" y="2657553"/>
            <a:chExt cx="913403" cy="957563"/>
          </a:xfrm>
        </p:grpSpPr>
        <p:sp>
          <p:nvSpPr>
            <p:cNvPr id="156" name="Rectangle 15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543286" y="2475264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34568" y="3416269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61315" y="3416268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</a:p>
          <a:p>
            <a:endParaRPr lang="en-US" dirty="0"/>
          </a:p>
          <a:p>
            <a:r>
              <a:rPr lang="en-US" dirty="0" smtClean="0"/>
              <a:t>Everything else held equal, we’d expect RT to decrease with more same-shaped items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78742" y="4286583"/>
            <a:ext cx="2394128" cy="2103120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4260607" y="357131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1400563" y="5050651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2676689">
              <a:off x="3842234" y="2591765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34568" y="3416269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1315" y="3416268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84408" y="4276591"/>
            <a:ext cx="2394132" cy="2103120"/>
            <a:chOff x="867333" y="2165683"/>
            <a:chExt cx="4410520" cy="3874411"/>
          </a:xfrm>
        </p:grpSpPr>
        <p:grpSp>
          <p:nvGrpSpPr>
            <p:cNvPr id="35" name="Group 34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2901" y="1625589"/>
            <a:ext cx="5229970" cy="2518610"/>
            <a:chOff x="1235242" y="1507958"/>
            <a:chExt cx="9464842" cy="2518610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16200000">
            <a:off x="-281221" y="2592507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874" y="2590800"/>
            <a:ext cx="1710108" cy="15373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618" y="1825626"/>
            <a:ext cx="1710108" cy="2289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 rot="2700000">
            <a:off x="1018102" y="4258851"/>
            <a:ext cx="589585" cy="618089"/>
            <a:chOff x="2299354" y="2657553"/>
            <a:chExt cx="913403" cy="957563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8111047">
            <a:off x="4558370" y="4193655"/>
            <a:ext cx="589584" cy="618088"/>
            <a:chOff x="2299354" y="2657553"/>
            <a:chExt cx="913403" cy="957563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18478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 rot="8111047">
            <a:off x="3843087" y="2709359"/>
            <a:ext cx="589584" cy="618088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2755" y="2165683"/>
            <a:ext cx="4410520" cy="3874411"/>
            <a:chOff x="6273523" y="1577181"/>
            <a:chExt cx="5120640" cy="4206240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 rot="-2700000">
            <a:off x="7086628" y="2541865"/>
            <a:ext cx="589584" cy="618088"/>
            <a:chOff x="2299354" y="2657553"/>
            <a:chExt cx="913403" cy="95756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-2700000">
            <a:off x="7895462" y="3591872"/>
            <a:ext cx="589584" cy="618088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2700000">
            <a:off x="6913524" y="4258851"/>
            <a:ext cx="589585" cy="618089"/>
            <a:chOff x="2299354" y="2657553"/>
            <a:chExt cx="913403" cy="95756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3552818">
            <a:off x="9394226" y="5018250"/>
            <a:ext cx="589584" cy="618088"/>
            <a:chOff x="2299354" y="2657553"/>
            <a:chExt cx="913403" cy="957563"/>
          </a:xfrm>
        </p:grpSpPr>
        <p:sp>
          <p:nvSpPr>
            <p:cNvPr id="78" name="Rectangle 7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8111047">
            <a:off x="10453792" y="4193655"/>
            <a:ext cx="589584" cy="618088"/>
            <a:chOff x="2299354" y="2657553"/>
            <a:chExt cx="913403" cy="957563"/>
          </a:xfrm>
        </p:grpSpPr>
        <p:sp>
          <p:nvSpPr>
            <p:cNvPr id="81" name="Rectangle 8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6919594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13900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 rot="-2700000">
            <a:off x="9701278" y="2699289"/>
            <a:ext cx="589584" cy="618088"/>
            <a:chOff x="2299354" y="2657553"/>
            <a:chExt cx="913403" cy="957563"/>
          </a:xfrm>
        </p:grpSpPr>
        <p:sp>
          <p:nvSpPr>
            <p:cNvPr id="89" name="Rectangle 8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9535806" y="2535820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07957" y="1066800"/>
            <a:ext cx="8983579" cy="5654438"/>
            <a:chOff x="1507957" y="1066800"/>
            <a:chExt cx="8983579" cy="5654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" t="10243" r="7578"/>
            <a:stretch/>
          </p:blipFill>
          <p:spPr>
            <a:xfrm>
              <a:off x="1507957" y="1332629"/>
              <a:ext cx="8983579" cy="53886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21000" y="1066800"/>
              <a:ext cx="6743700" cy="26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2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6" y="2344320"/>
            <a:ext cx="10950074" cy="1325563"/>
          </a:xfrm>
        </p:spPr>
        <p:txBody>
          <a:bodyPr/>
          <a:lstStyle/>
          <a:p>
            <a:r>
              <a:rPr lang="en-US" smtClean="0"/>
              <a:t>Takeaway: noisy data, </a:t>
            </a:r>
            <a:r>
              <a:rPr lang="en-US"/>
              <a:t>need more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8504"/>
          <a:stretch/>
        </p:blipFill>
        <p:spPr>
          <a:xfrm>
            <a:off x="-488392" y="659316"/>
            <a:ext cx="6174659" cy="4475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8668" y="4728069"/>
            <a:ext cx="5499170" cy="3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" name="Group 4"/>
          <p:cNvGrpSpPr/>
          <p:nvPr/>
        </p:nvGrpSpPr>
        <p:grpSpPr>
          <a:xfrm>
            <a:off x="321520" y="4380330"/>
            <a:ext cx="594700" cy="712459"/>
            <a:chOff x="2575560" y="5623084"/>
            <a:chExt cx="990600" cy="1096804"/>
          </a:xfrm>
        </p:grpSpPr>
        <p:grpSp>
          <p:nvGrpSpPr>
            <p:cNvPr id="6" name="Group 5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8655" y="4380330"/>
            <a:ext cx="594700" cy="712459"/>
            <a:chOff x="3240987" y="5560668"/>
            <a:chExt cx="990600" cy="1096804"/>
          </a:xfrm>
        </p:grpSpPr>
        <p:sp>
          <p:nvSpPr>
            <p:cNvPr id="17" name="Rectangle 16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27348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467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65002" y="4374778"/>
            <a:ext cx="636711" cy="712459"/>
            <a:chOff x="5167440" y="5573656"/>
            <a:chExt cx="1060579" cy="1096804"/>
          </a:xfrm>
        </p:grpSpPr>
        <p:sp>
          <p:nvSpPr>
            <p:cNvPr id="27" name="Rectangle 2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60343" y="4374875"/>
            <a:ext cx="594700" cy="712459"/>
            <a:chOff x="2575560" y="5623084"/>
            <a:chExt cx="990600" cy="1096804"/>
          </a:xfrm>
        </p:grpSpPr>
        <p:grpSp>
          <p:nvGrpSpPr>
            <p:cNvPr id="39" name="Group 3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74438" y="4356027"/>
            <a:ext cx="594700" cy="712459"/>
            <a:chOff x="8538228" y="5528518"/>
            <a:chExt cx="990600" cy="1096804"/>
          </a:xfrm>
        </p:grpSpPr>
        <p:sp>
          <p:nvSpPr>
            <p:cNvPr id="50" name="Rectangle 49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624589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76708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6349" y="4356214"/>
            <a:ext cx="636711" cy="712459"/>
            <a:chOff x="5167440" y="5573656"/>
            <a:chExt cx="1060579" cy="1096804"/>
          </a:xfrm>
        </p:grpSpPr>
        <p:sp>
          <p:nvSpPr>
            <p:cNvPr id="60" name="Rectangle 5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7520"/>
          <a:stretch/>
        </p:blipFill>
        <p:spPr>
          <a:xfrm>
            <a:off x="5868607" y="1167997"/>
            <a:ext cx="6076335" cy="39004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81288" y="4724402"/>
            <a:ext cx="5483299" cy="306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74" name="Group 73"/>
          <p:cNvGrpSpPr/>
          <p:nvPr/>
        </p:nvGrpSpPr>
        <p:grpSpPr>
          <a:xfrm>
            <a:off x="6610234" y="4414464"/>
            <a:ext cx="592984" cy="635011"/>
            <a:chOff x="2575560" y="5623084"/>
            <a:chExt cx="990600" cy="1096804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7" name="Rectangle 1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5" name="Rectangle 1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30" name="TextBox 129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34983" y="4414464"/>
            <a:ext cx="592984" cy="635011"/>
            <a:chOff x="3240987" y="5560668"/>
            <a:chExt cx="990600" cy="1096804"/>
          </a:xfrm>
        </p:grpSpPr>
        <p:sp>
          <p:nvSpPr>
            <p:cNvPr id="120" name="Rectangle 1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32734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946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248973" y="4409516"/>
            <a:ext cx="634874" cy="635011"/>
            <a:chOff x="5167440" y="5573656"/>
            <a:chExt cx="1060579" cy="1096804"/>
          </a:xfrm>
        </p:grpSpPr>
        <p:sp>
          <p:nvSpPr>
            <p:cNvPr id="111" name="Rectangle 11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506364" y="4409602"/>
            <a:ext cx="592984" cy="635011"/>
            <a:chOff x="2575560" y="5623084"/>
            <a:chExt cx="990600" cy="10968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292451" y="4392804"/>
            <a:ext cx="592984" cy="635011"/>
            <a:chOff x="8538228" y="5528518"/>
            <a:chExt cx="990600" cy="1096804"/>
          </a:xfrm>
        </p:grpSpPr>
        <p:sp>
          <p:nvSpPr>
            <p:cNvPr id="92" name="Rectangle 91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62458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7670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73524" y="4392970"/>
            <a:ext cx="634874" cy="635011"/>
            <a:chOff x="5167440" y="5573656"/>
            <a:chExt cx="1060579" cy="1096804"/>
          </a:xfrm>
        </p:grpSpPr>
        <p:sp>
          <p:nvSpPr>
            <p:cNvPr id="83" name="Rectangle 8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0" name="Rectangle 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88" name="Rectangle 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6239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265996" y="476114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073052" y="4751042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3329985" y="474125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181475" y="4747074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66955" y="474599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691377" y="476069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7512643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329343" y="4766221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617940" y="475388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0364227" y="473507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1186554" y="470638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60775" y="120998"/>
            <a:ext cx="11703075" cy="6737002"/>
            <a:chOff x="360775" y="120998"/>
            <a:chExt cx="11703075" cy="67370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7" y="120998"/>
              <a:ext cx="11287125" cy="67370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50319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263504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568314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844" cy="68580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914525" y="337184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979178" y="332898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914525" y="621029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32717" y="6219822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14525" y="6510337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980829" y="3234688"/>
            <a:ext cx="3663276" cy="369586"/>
            <a:chOff x="1966541" y="3291840"/>
            <a:chExt cx="3663276" cy="369586"/>
          </a:xfrm>
        </p:grpSpPr>
        <p:grpSp>
          <p:nvGrpSpPr>
            <p:cNvPr id="72" name="Group 71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2" name="Rectangle 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6855642" y="3243256"/>
            <a:ext cx="3663276" cy="369586"/>
            <a:chOff x="1966541" y="3291840"/>
            <a:chExt cx="3663276" cy="369586"/>
          </a:xfrm>
        </p:grpSpPr>
        <p:grpSp>
          <p:nvGrpSpPr>
            <p:cNvPr id="86" name="Group 8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5" name="Group 114"/>
          <p:cNvGrpSpPr/>
          <p:nvPr/>
        </p:nvGrpSpPr>
        <p:grpSpPr>
          <a:xfrm>
            <a:off x="1967176" y="6135041"/>
            <a:ext cx="3663276" cy="369586"/>
            <a:chOff x="1966541" y="3291840"/>
            <a:chExt cx="3663276" cy="369586"/>
          </a:xfrm>
        </p:grpSpPr>
        <p:grpSp>
          <p:nvGrpSpPr>
            <p:cNvPr id="116" name="Group 11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3" name="Rectangle 1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1" name="Rectangle 1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9" name="Rectangle 1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5" name="Group 144"/>
          <p:cNvGrpSpPr/>
          <p:nvPr/>
        </p:nvGrpSpPr>
        <p:grpSpPr>
          <a:xfrm>
            <a:off x="6875245" y="6165711"/>
            <a:ext cx="3663276" cy="369586"/>
            <a:chOff x="1966541" y="3291840"/>
            <a:chExt cx="3663276" cy="369586"/>
          </a:xfrm>
        </p:grpSpPr>
        <p:grpSp>
          <p:nvGrpSpPr>
            <p:cNvPr id="146" name="Group 14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3" name="Rectangle 1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1" name="Rectangle 1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64" name="Rectangle 1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5" name="TextBox 174"/>
          <p:cNvSpPr txBox="1"/>
          <p:nvPr/>
        </p:nvSpPr>
        <p:spPr>
          <a:xfrm>
            <a:off x="2306688" y="6524621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9050376" y="720864"/>
            <a:ext cx="680294" cy="359672"/>
            <a:chOff x="3040921" y="3297928"/>
            <a:chExt cx="680294" cy="359672"/>
          </a:xfrm>
        </p:grpSpPr>
        <p:sp>
          <p:nvSpPr>
            <p:cNvPr id="199" name="Rectangle 198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204" name="Rectangle 20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202" name="Rectangle 20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244693" y="3679237"/>
            <a:ext cx="680294" cy="359672"/>
            <a:chOff x="3987105" y="3297928"/>
            <a:chExt cx="680294" cy="359672"/>
          </a:xfrm>
        </p:grpSpPr>
        <p:sp>
          <p:nvSpPr>
            <p:cNvPr id="192" name="Rectangle 191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97" name="Rectangle 1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95" name="Rectangle 19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9151513" y="3687316"/>
            <a:ext cx="680294" cy="359672"/>
            <a:chOff x="4920947" y="3291840"/>
            <a:chExt cx="680294" cy="359672"/>
          </a:xfrm>
        </p:grpSpPr>
        <p:sp>
          <p:nvSpPr>
            <p:cNvPr id="185" name="Rectangle 184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90" name="Rectangle 1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88" name="Rectangle 1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356491" y="737798"/>
            <a:ext cx="680294" cy="359672"/>
            <a:chOff x="-1687299" y="3572630"/>
            <a:chExt cx="680294" cy="359672"/>
          </a:xfrm>
        </p:grpSpPr>
        <p:sp>
          <p:nvSpPr>
            <p:cNvPr id="181" name="Rectangle 180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83" name="Rectangle 1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2833</Words>
  <Application>Microsoft Macintosh PowerPoint</Application>
  <PresentationFormat>Widescreen</PresentationFormat>
  <Paragraphs>860</Paragraphs>
  <Slides>69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Calibri</vt:lpstr>
      <vt:lpstr>Arial</vt:lpstr>
      <vt:lpstr>Office Theme</vt:lpstr>
      <vt:lpstr>18 participants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Statistics</vt:lpstr>
      <vt:lpstr>Source of conflict during search with redundant targets: data update 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PowerPoint Presentation</vt:lpstr>
      <vt:lpstr>PowerPoint Presentation</vt:lpstr>
      <vt:lpstr>PowerPoint Presentation</vt:lpstr>
      <vt:lpstr>PowerPoint Presentation</vt:lpstr>
      <vt:lpstr>10 participants</vt:lpstr>
      <vt:lpstr>PowerPoint Presentation</vt:lpstr>
      <vt:lpstr>PowerPoint Presentation</vt:lpstr>
      <vt:lpstr>PowerPoint Presentation</vt:lpstr>
      <vt:lpstr>PowerPoint Presentation</vt:lpstr>
      <vt:lpstr>Source of conflict during search with redundant targets: data update </vt:lpstr>
      <vt:lpstr>PowerPoint Presentation</vt:lpstr>
      <vt:lpstr>Reaction time slower when target shapes were different than when the same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Does top-down knowledge modulate incongruence effect?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noisy data, need more subjects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of conflict during search with redundant targets: data update </dc:title>
  <dc:creator>Wilmott, James</dc:creator>
  <cp:lastModifiedBy>Microsoft Office User</cp:lastModifiedBy>
  <cp:revision>226</cp:revision>
  <dcterms:created xsi:type="dcterms:W3CDTF">2018-03-10T23:06:46Z</dcterms:created>
  <dcterms:modified xsi:type="dcterms:W3CDTF">2018-05-21T20:32:27Z</dcterms:modified>
</cp:coreProperties>
</file>